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4" r:id="rId3"/>
    <p:sldId id="325" r:id="rId4"/>
    <p:sldId id="328" r:id="rId5"/>
    <p:sldId id="329" r:id="rId6"/>
    <p:sldId id="317" r:id="rId7"/>
    <p:sldId id="318" r:id="rId8"/>
    <p:sldId id="319" r:id="rId9"/>
    <p:sldId id="330" r:id="rId10"/>
    <p:sldId id="323" r:id="rId11"/>
    <p:sldId id="298" r:id="rId12"/>
  </p:sldIdLst>
  <p:sldSz cx="9144000" cy="5143500" type="screen16x9"/>
  <p:notesSz cx="6807200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B3"/>
    <a:srgbClr val="8AEAF4"/>
    <a:srgbClr val="FFFDE5"/>
    <a:srgbClr val="FCF2C8"/>
    <a:srgbClr val="FAE4B8"/>
    <a:srgbClr val="F3D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4629" autoAdjust="0"/>
  </p:normalViewPr>
  <p:slideViewPr>
    <p:cSldViewPr>
      <p:cViewPr>
        <p:scale>
          <a:sx n="80" d="100"/>
          <a:sy n="80" d="100"/>
        </p:scale>
        <p:origin x="-516" y="-306"/>
      </p:cViewPr>
      <p:guideLst>
        <p:guide orient="horz" pos="162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val>
            <c:numRef>
              <c:f>Лист1!$D$11:$D$13</c:f>
              <c:numCache>
                <c:formatCode>General</c:formatCode>
                <c:ptCount val="3"/>
                <c:pt idx="0">
                  <c:v>56</c:v>
                </c:pt>
                <c:pt idx="1">
                  <c:v>30</c:v>
                </c:pt>
                <c:pt idx="2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6AC46-5D45-4540-8EBC-4C1F7C5F153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C1150-E099-42E0-BF37-EE99EB89F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550" tIns="45774" rIns="91550" bIns="457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DC3063-C49D-42B6-998A-EB24C201BA79}" type="datetimeFigureOut">
              <a:rPr lang="ru-RU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62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4" rIns="91550" bIns="4577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1550" tIns="45774" rIns="91550" bIns="4577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550" tIns="45774" rIns="91550" bIns="457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C3D915-8E20-4DA5-9AA8-A53F22CDD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07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533400" y="393700"/>
            <a:ext cx="7874000" cy="4429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29D2FE-8612-481D-A4FC-B6D7D03BBF7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65163" y="319088"/>
            <a:ext cx="8137526" cy="4578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23280" y="5041677"/>
            <a:ext cx="5445125" cy="3647481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3D915-8E20-4DA5-9AA8-A53F22CDD1D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1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20738" y="231775"/>
            <a:ext cx="8448676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5185694"/>
            <a:ext cx="5445125" cy="400752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6039" y="9440865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8" tIns="47844" rIns="95688" bIns="47844" anchor="b"/>
          <a:lstStyle/>
          <a:p>
            <a:pPr algn="r" defTabSz="957263"/>
            <a:fld id="{C4809074-7118-44BD-8D0C-96A6041F7433}" type="slidenum">
              <a:rPr lang="ru-RU" sz="1300">
                <a:latin typeface="Calibri" pitchFamily="34" charset="0"/>
              </a:rPr>
              <a:pPr algn="r" defTabSz="957263"/>
              <a:t>3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922338" y="174625"/>
            <a:ext cx="8651876" cy="4867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5257702"/>
            <a:ext cx="5445125" cy="39355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8025F6-F939-4D4E-B794-ABCFDF27297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820738" y="231775"/>
            <a:ext cx="8448676" cy="4752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5185694"/>
            <a:ext cx="5445125" cy="400752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56039" y="9440865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8" tIns="47844" rIns="95688" bIns="47844" anchor="b"/>
          <a:lstStyle/>
          <a:p>
            <a:pPr algn="r" defTabSz="957263"/>
            <a:fld id="{C4809074-7118-44BD-8D0C-96A6041F7433}" type="slidenum">
              <a:rPr lang="ru-RU" sz="1300">
                <a:latin typeface="Calibri" pitchFamily="34" charset="0"/>
              </a:rPr>
              <a:pPr algn="r" defTabSz="957263"/>
              <a:t>7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793750" y="247650"/>
            <a:ext cx="8394700" cy="47228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5185694"/>
            <a:ext cx="5445125" cy="400752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56039" y="9440865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88" tIns="47844" rIns="95688" bIns="47844" anchor="b"/>
          <a:lstStyle/>
          <a:p>
            <a:pPr algn="r" defTabSz="957263"/>
            <a:fld id="{FD0C5935-DF3D-4D3D-B92B-4B2D866F1102}" type="slidenum">
              <a:rPr lang="ru-RU" sz="1300">
                <a:latin typeface="Calibri" pitchFamily="34" charset="0"/>
              </a:rPr>
              <a:pPr algn="r" defTabSz="957263"/>
              <a:t>8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16172-F5F2-45E2-B6E9-689446404C8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52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922338" y="174625"/>
            <a:ext cx="8651876" cy="4867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9" y="5257702"/>
            <a:ext cx="5445125" cy="39355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D8E71D-A3E5-495C-9AD0-29F5C31A49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2622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C3D915-8E20-4DA5-9AA8-A53F22CDD1D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4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0B41-606C-491F-9CF8-3C8156515DAA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94421-F890-45B9-9E8B-665572C51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3867-AEBF-4941-871E-B0D25EDCC661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CBAE-2A87-4825-9BD8-BAF876F9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F209-0C1F-491A-9887-D8AD5595A58A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9B5F-4F52-426A-AA7C-7D6540D2F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7B61-C6FD-472A-B76C-3AE72D6C0B0E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2192D-3519-4467-94BA-6DE3EB4B6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A46C-581C-4F91-9ECB-788213829459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4BC7-0DA6-41BE-8B4C-6B148198B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D611-3151-40EF-9A82-F468201EB20A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F1E7-8081-4E3D-929C-2B0A8C5C3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D9D9-0A05-400D-A210-0A50524F9B9B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C232-60EA-461C-9A87-2E3A46C7F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567B-745E-4C7E-9AAE-21D8B22CD26A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6607-E245-4F73-8A89-682E70381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967C6-81EA-468B-B8AB-82FD73BCC8A4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5687-479C-4032-B206-680A1818B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79D4-726F-4811-A889-0EF809F0DB4E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A5F4-0611-44CB-A44E-BC7ADA586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46B9D-1DA6-4ECF-B169-02989A984E94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AA192-F12B-472D-AE74-F9BE32687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4FA77-9CDF-4E1D-B226-0C05E9805BCA}" type="datetime1">
              <a:rPr lang="ru-RU" smtClean="0"/>
              <a:pPr>
                <a:defRPr/>
              </a:pPr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94BCF5-928F-4B6A-9D97-532C88651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323528" y="146638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Министерство социальной защиты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Алтайского края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11710"/>
            <a:ext cx="91440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+mn-cs"/>
              </a:rPr>
              <a:t>Об опыте Алтайского края по реализации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+mn-cs"/>
              </a:rPr>
              <a:t>восстановительных программ в целях профилактики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+mn-cs"/>
              </a:rPr>
              <a:t>детского и семейного неблагополучия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5614005" y="4030868"/>
            <a:ext cx="775096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6072992" y="3571882"/>
            <a:ext cx="2713850" cy="8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400" b="1" dirty="0">
                <a:latin typeface="Arial Narrow" pitchFamily="34" charset="0"/>
              </a:rPr>
              <a:t>Юлия Анатольевна Ковалева</a:t>
            </a:r>
            <a:r>
              <a:rPr lang="ru-RU" sz="1400" dirty="0">
                <a:latin typeface="Arial Narrow" pitchFamily="34" charset="0"/>
              </a:rPr>
              <a:t>, </a:t>
            </a:r>
          </a:p>
          <a:p>
            <a:pPr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itchFamily="34" charset="0"/>
              </a:rPr>
              <a:t>заместитель министра  социальной защиты Алтайского края,  начальник </a:t>
            </a:r>
            <a:r>
              <a:rPr lang="ru-RU" sz="1400" dirty="0">
                <a:latin typeface="Arial Narrow" pitchFamily="34" charset="0"/>
              </a:rPr>
              <a:t>управления по социальной </a:t>
            </a:r>
            <a:r>
              <a:rPr lang="ru-RU" sz="1400" dirty="0" smtClean="0">
                <a:latin typeface="Arial Narrow" pitchFamily="34" charset="0"/>
              </a:rPr>
              <a:t>политике </a:t>
            </a:r>
            <a:endParaRPr lang="ru-RU" sz="1400" dirty="0">
              <a:latin typeface="Arial Narrow" pitchFamily="34" charset="0"/>
            </a:endParaRPr>
          </a:p>
        </p:txBody>
      </p:sp>
      <p:pic>
        <p:nvPicPr>
          <p:cNvPr id="1026" name="Picture 2" descr="q:\Минсоцзащит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500141"/>
            <a:ext cx="428628" cy="551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26" y="160294"/>
            <a:ext cx="9144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9AB3"/>
                </a:solidFill>
                <a:latin typeface="Arial Narrow" pitchFamily="34" charset="0"/>
                <a:cs typeface="Arial"/>
              </a:rPr>
              <a:t>Перспективы </a:t>
            </a:r>
            <a:r>
              <a:rPr lang="ru-RU" sz="2400" b="1" kern="0" dirty="0" smtClean="0">
                <a:solidFill>
                  <a:srgbClr val="009AB3"/>
                </a:solidFill>
                <a:latin typeface="Arial Narrow" pitchFamily="34" charset="0"/>
                <a:cs typeface="Arial"/>
              </a:rPr>
              <a:t>развития практики проведения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9AB3"/>
                </a:solidFill>
                <a:latin typeface="Arial Narrow" pitchFamily="34" charset="0"/>
                <a:cs typeface="Arial"/>
              </a:rPr>
              <a:t>восстановительных программ 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285720" y="2357436"/>
            <a:ext cx="20717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dirty="0">
                <a:latin typeface="Arial Narrow" pitchFamily="34" charset="0"/>
              </a:rPr>
              <a:t>Освоение всего спектра восстановительных программ (восстановительная медиация, семейные конференции, круги сообществ)</a:t>
            </a:r>
          </a:p>
        </p:txBody>
      </p:sp>
      <p:sp>
        <p:nvSpPr>
          <p:cNvPr id="45061" name="Прямоугольник 6"/>
          <p:cNvSpPr>
            <a:spLocks noChangeArrowheads="1"/>
          </p:cNvSpPr>
          <p:nvPr/>
        </p:nvSpPr>
        <p:spPr bwMode="auto">
          <a:xfrm>
            <a:off x="6715109" y="2357436"/>
            <a:ext cx="20717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Arial Narrow" pitchFamily="34" charset="0"/>
              </a:rPr>
              <a:t>Проведение восстановительных программ с несовершеннолетними, находящимися в следственных изоляторах Алтайского края, а </a:t>
            </a:r>
            <a:r>
              <a:rPr lang="ru-RU" sz="1400" smtClean="0">
                <a:latin typeface="Arial Narrow" pitchFamily="34" charset="0"/>
              </a:rPr>
              <a:t>также состоящими </a:t>
            </a:r>
            <a:r>
              <a:rPr lang="ru-RU" sz="1400" dirty="0" smtClean="0">
                <a:latin typeface="Arial Narrow" pitchFamily="34" charset="0"/>
              </a:rPr>
              <a:t>на учете в уголовно-исполнительных инспекциях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5066" name="Прямоугольник 19"/>
          <p:cNvSpPr>
            <a:spLocks noChangeArrowheads="1"/>
          </p:cNvSpPr>
          <p:nvPr/>
        </p:nvSpPr>
        <p:spPr bwMode="auto">
          <a:xfrm>
            <a:off x="4571980" y="2357436"/>
            <a:ext cx="20717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Работа </a:t>
            </a:r>
            <a:r>
              <a:rPr lang="ru-RU" sz="1400" dirty="0">
                <a:latin typeface="Arial Narrow" pitchFamily="34" charset="0"/>
              </a:rPr>
              <a:t>по воссоединению и социализации семей осужденных женщин, имеющих несовершеннолетних детей, средствами восстановительных </a:t>
            </a:r>
            <a:r>
              <a:rPr lang="ru-RU" sz="1400" dirty="0" smtClean="0">
                <a:latin typeface="Arial Narrow" pitchFamily="34" charset="0"/>
              </a:rPr>
              <a:t>технологий</a:t>
            </a:r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9"/>
          <p:cNvSpPr>
            <a:spLocks noChangeArrowheads="1"/>
          </p:cNvSpPr>
          <p:nvPr/>
        </p:nvSpPr>
        <p:spPr bwMode="auto">
          <a:xfrm>
            <a:off x="2428850" y="2357436"/>
            <a:ext cx="20717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Интеграция </a:t>
            </a:r>
            <a:r>
              <a:rPr lang="ru-RU" sz="1400" dirty="0" smtClean="0">
                <a:latin typeface="Arial Narrow" pitchFamily="34" charset="0"/>
              </a:rPr>
              <a:t>восстановительных программ с другими практиками социальной работы с детьми и семьями</a:t>
            </a:r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314" y="1214428"/>
            <a:ext cx="71406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33631" y="1214428"/>
            <a:ext cx="71406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52948" y="1214428"/>
            <a:ext cx="71406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1214428"/>
            <a:ext cx="71406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q: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42"/>
            <a:ext cx="759218" cy="835027"/>
          </a:xfrm>
          <a:prstGeom prst="rect">
            <a:avLst/>
          </a:prstGeom>
          <a:noFill/>
        </p:spPr>
      </p:pic>
      <p:pic>
        <p:nvPicPr>
          <p:cNvPr id="3079" name="Picture 7" descr="q: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52564"/>
            <a:ext cx="785818" cy="785818"/>
          </a:xfrm>
          <a:prstGeom prst="rect">
            <a:avLst/>
          </a:prstGeom>
          <a:noFill/>
        </p:spPr>
      </p:pic>
      <p:pic>
        <p:nvPicPr>
          <p:cNvPr id="2" name="Picture 2" descr="q: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571618"/>
            <a:ext cx="857256" cy="772618"/>
          </a:xfrm>
          <a:prstGeom prst="rect">
            <a:avLst/>
          </a:prstGeom>
          <a:noFill/>
        </p:spPr>
      </p:pic>
      <p:pic>
        <p:nvPicPr>
          <p:cNvPr id="3" name="Picture 3" descr="q:\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2331" y="1518969"/>
            <a:ext cx="912941" cy="747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20"/>
            <a:ext cx="9144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9AB3"/>
                </a:solidFill>
                <a:latin typeface="Arial Narrow" pitchFamily="34" charset="0"/>
                <a:cs typeface="+mn-cs"/>
              </a:rPr>
              <a:t>Спасибо за внимание!</a:t>
            </a:r>
            <a:endParaRPr lang="ru-RU" sz="4400" b="1" dirty="0">
              <a:solidFill>
                <a:srgbClr val="009AB3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742"/>
            <a:ext cx="40719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9AB3"/>
                </a:solidFill>
                <a:latin typeface="Arial Narrow" pitchFamily="34" charset="0"/>
                <a:cs typeface="+mn-cs"/>
              </a:rPr>
              <a:t>Время вопросов….</a:t>
            </a:r>
            <a:endParaRPr lang="ru-RU" sz="2600" b="1" dirty="0">
              <a:solidFill>
                <a:srgbClr val="009AB3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1928808"/>
            <a:ext cx="407193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9AB3"/>
                </a:solidFill>
                <a:latin typeface="Arial Narrow" pitchFamily="34" charset="0"/>
                <a:cs typeface="+mn-cs"/>
              </a:rPr>
              <a:t>Пожалуйста, вопросы!</a:t>
            </a:r>
            <a:endParaRPr lang="ru-RU" sz="2600" b="1" dirty="0">
              <a:solidFill>
                <a:srgbClr val="009AB3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26" name="Picture 2" descr="C:\Users\fam_08\Desktop\filing_images_b6ceab708451_800x46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54293" y="2859782"/>
            <a:ext cx="3025806" cy="176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с одним вырезанным углом 46"/>
          <p:cNvSpPr/>
          <p:nvPr/>
        </p:nvSpPr>
        <p:spPr>
          <a:xfrm flipV="1">
            <a:off x="0" y="2715766"/>
            <a:ext cx="2428860" cy="428628"/>
          </a:xfrm>
          <a:prstGeom prst="snip1Rect">
            <a:avLst>
              <a:gd name="adj" fmla="val 50000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с одним вырезанным углом 44"/>
          <p:cNvSpPr/>
          <p:nvPr/>
        </p:nvSpPr>
        <p:spPr>
          <a:xfrm flipV="1">
            <a:off x="0" y="1059582"/>
            <a:ext cx="2428860" cy="428628"/>
          </a:xfrm>
          <a:prstGeom prst="snip1Rect">
            <a:avLst>
              <a:gd name="adj" fmla="val 50000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2559" y="123478"/>
            <a:ext cx="91440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</a:rPr>
              <a:t>Этапы развития практики проведения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</a:rPr>
              <a:t>восстановительных программ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</a:endParaRP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85720" y="1934222"/>
            <a:ext cx="20002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Формирование команды 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по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поддержке проведения 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осстановительных программ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500299" y="3448708"/>
            <a:ext cx="20002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Интеграция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восстановительных программ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другими практиками социальной работы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 детьми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семьями, находящимися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трудной жизненной ситуации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0" y="1119829"/>
            <a:ext cx="242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2017-2018 годы</a:t>
            </a:r>
          </a:p>
        </p:txBody>
      </p:sp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6929454" y="1434156"/>
            <a:ext cx="2071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Сопровождение 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практики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проведения 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восстановительных программ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4714876" y="1610370"/>
            <a:ext cx="20717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Формирование 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сообщества ведущих 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восстановительных программ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7418" name="Прямоугольник 11"/>
          <p:cNvSpPr>
            <a:spLocks noChangeArrowheads="1"/>
          </p:cNvSpPr>
          <p:nvPr/>
        </p:nvSpPr>
        <p:spPr bwMode="auto">
          <a:xfrm>
            <a:off x="2500298" y="1791346"/>
            <a:ext cx="2000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Разработка региональной 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нормативной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базы </a:t>
            </a:r>
          </a:p>
        </p:txBody>
      </p:sp>
      <p:sp>
        <p:nvSpPr>
          <p:cNvPr id="17424" name="TextBox 19"/>
          <p:cNvSpPr txBox="1">
            <a:spLocks noChangeArrowheads="1"/>
          </p:cNvSpPr>
          <p:nvPr/>
        </p:nvSpPr>
        <p:spPr bwMode="auto">
          <a:xfrm>
            <a:off x="0" y="2743853"/>
            <a:ext cx="2428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</a:rPr>
              <a:t>2019-2020 годы</a:t>
            </a:r>
          </a:p>
        </p:txBody>
      </p:sp>
      <p:sp>
        <p:nvSpPr>
          <p:cNvPr id="17425" name="Прямоугольник 20"/>
          <p:cNvSpPr>
            <a:spLocks noChangeArrowheads="1"/>
          </p:cNvSpPr>
          <p:nvPr/>
        </p:nvSpPr>
        <p:spPr bwMode="auto">
          <a:xfrm>
            <a:off x="6929454" y="3105806"/>
            <a:ext cx="2000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Методическое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описание практики</a:t>
            </a:r>
            <a:endParaRPr lang="ru-RU" sz="13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7426" name="Прямоугольник 21"/>
          <p:cNvSpPr>
            <a:spLocks noChangeArrowheads="1"/>
          </p:cNvSpPr>
          <p:nvPr/>
        </p:nvSpPr>
        <p:spPr bwMode="auto">
          <a:xfrm>
            <a:off x="4714876" y="3272494"/>
            <a:ext cx="20002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Разработка содержания 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индивидуально-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профилактической работы 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восстановительном подходе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3634447"/>
            <a:ext cx="2000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Освоение всего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спектра восстановительных программ (восстановительная медиация, семейные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конференции, </a:t>
            </a: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круги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cs typeface="Times New Roman" pitchFamily="18" charset="0"/>
              </a:rPr>
              <a:t>сообществ)</a:t>
            </a:r>
          </a:p>
        </p:txBody>
      </p:sp>
      <p:sp>
        <p:nvSpPr>
          <p:cNvPr id="26" name="Фигура, имеющая форму буквы L 25"/>
          <p:cNvSpPr/>
          <p:nvPr/>
        </p:nvSpPr>
        <p:spPr>
          <a:xfrm rot="10800000" flipH="1">
            <a:off x="195233" y="1719908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10800000" flipH="1">
            <a:off x="2416161" y="1527602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Фигура, имеющая форму буквы L 24"/>
          <p:cNvSpPr/>
          <p:nvPr/>
        </p:nvSpPr>
        <p:spPr>
          <a:xfrm rot="10800000" flipH="1">
            <a:off x="4637089" y="1335296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Фигура, имеющая форму буквы L 29"/>
          <p:cNvSpPr/>
          <p:nvPr/>
        </p:nvSpPr>
        <p:spPr>
          <a:xfrm rot="10800000" flipH="1">
            <a:off x="6858016" y="1142990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Фигура, имеющая форму буквы L 30"/>
          <p:cNvSpPr/>
          <p:nvPr/>
        </p:nvSpPr>
        <p:spPr>
          <a:xfrm rot="10800000" flipH="1">
            <a:off x="195233" y="3362982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Фигура, имеющая форму буквы L 31"/>
          <p:cNvSpPr/>
          <p:nvPr/>
        </p:nvSpPr>
        <p:spPr>
          <a:xfrm rot="10800000" flipH="1">
            <a:off x="2416161" y="3170676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/>
          <p:cNvSpPr/>
          <p:nvPr/>
        </p:nvSpPr>
        <p:spPr>
          <a:xfrm rot="10800000" flipH="1">
            <a:off x="4637089" y="2978370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Фигура, имеющая форму буквы L 37"/>
          <p:cNvSpPr/>
          <p:nvPr/>
        </p:nvSpPr>
        <p:spPr>
          <a:xfrm rot="10800000" flipH="1">
            <a:off x="6858016" y="2786064"/>
            <a:ext cx="2143140" cy="428628"/>
          </a:xfrm>
          <a:prstGeom prst="corner">
            <a:avLst>
              <a:gd name="adj1" fmla="val 56984"/>
              <a:gd name="adj2" fmla="val 21429"/>
            </a:avLst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0000">
                <a:srgbClr val="009AB3">
                  <a:alpha val="49000"/>
                </a:srgbClr>
              </a:gs>
              <a:gs pos="100000">
                <a:srgbClr val="009AB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464729" y="1955209"/>
            <a:ext cx="248816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Утверждение порядка взаимодействия муниципальных комиссий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по делам несовершеннолетних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и защите их прав и служб примирения края по реализации восстановительного правосудия в отношении детей</a:t>
            </a:r>
            <a:endParaRPr lang="ru-RU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685"/>
            <a:ext cx="91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Организационные условия проведения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восстановительных программ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6512994" y="1955209"/>
            <a:ext cx="24881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Разработка алгоритма взаимодействия специалистов, осуществляющих индивидуально-профилактическую работу (кураторов семей),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и ведущих восстановительных программ</a:t>
            </a:r>
            <a:endParaRPr lang="ru-RU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490" name="Прямоугольник 31"/>
          <p:cNvSpPr>
            <a:spLocks noChangeArrowheads="1"/>
          </p:cNvSpPr>
          <p:nvPr/>
        </p:nvSpPr>
        <p:spPr bwMode="auto">
          <a:xfrm>
            <a:off x="416463" y="1955209"/>
            <a:ext cx="24881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Создание рабочей группы при комиссии по делам несовершеннолетних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и защите их прав Алтайского края</a:t>
            </a:r>
            <a:endParaRPr lang="ru-RU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1214428"/>
            <a:ext cx="71438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4314" y="1214428"/>
            <a:ext cx="71438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34137" y="1214428"/>
            <a:ext cx="71438" cy="3357586"/>
          </a:xfrm>
          <a:prstGeom prst="rect">
            <a:avLst/>
          </a:prstGeom>
          <a:gradFill>
            <a:gsLst>
              <a:gs pos="0">
                <a:schemeClr val="bg1">
                  <a:lumMod val="95000"/>
                  <a:alpha val="0"/>
                </a:schemeClr>
              </a:gs>
              <a:gs pos="51000">
                <a:srgbClr val="009AB3">
                  <a:alpha val="57000"/>
                </a:srgbClr>
              </a:gs>
              <a:gs pos="100000">
                <a:srgbClr val="009AB3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q:\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8"/>
            <a:ext cx="714380" cy="782912"/>
          </a:xfrm>
          <a:prstGeom prst="rect">
            <a:avLst/>
          </a:prstGeom>
          <a:noFill/>
        </p:spPr>
      </p:pic>
      <p:pic>
        <p:nvPicPr>
          <p:cNvPr id="2051" name="Picture 3" descr="q: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6"/>
            <a:ext cx="643006" cy="620715"/>
          </a:xfrm>
          <a:prstGeom prst="rect">
            <a:avLst/>
          </a:prstGeom>
          <a:noFill/>
        </p:spPr>
      </p:pic>
      <p:pic>
        <p:nvPicPr>
          <p:cNvPr id="2052" name="Picture 4" descr="q: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14428"/>
            <a:ext cx="734812" cy="735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2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5634045" y="2000246"/>
            <a:ext cx="3071834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00747" y="2662238"/>
            <a:ext cx="2786082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12160" y="2953997"/>
            <a:ext cx="2786082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43570" y="4000510"/>
            <a:ext cx="3071834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0800000">
            <a:off x="428596" y="2238373"/>
            <a:ext cx="2643206" cy="428628"/>
          </a:xfrm>
          <a:prstGeom prst="rect">
            <a:avLst/>
          </a:prstGeom>
          <a:solidFill>
            <a:srgbClr val="F3D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28596" y="2000246"/>
            <a:ext cx="2786082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28596" y="2662238"/>
            <a:ext cx="2786082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28596" y="3336930"/>
            <a:ext cx="2786082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596" y="4000510"/>
            <a:ext cx="3071834" cy="1588"/>
          </a:xfrm>
          <a:prstGeom prst="line">
            <a:avLst/>
          </a:prstGeom>
          <a:ln>
            <a:solidFill>
              <a:srgbClr val="009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0800000">
            <a:off x="428596" y="1571618"/>
            <a:ext cx="3000396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800000">
            <a:off x="428596" y="2905128"/>
            <a:ext cx="2643206" cy="428628"/>
          </a:xfrm>
          <a:prstGeom prst="rect">
            <a:avLst/>
          </a:prstGeom>
          <a:solidFill>
            <a:srgbClr val="FCF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0800000">
            <a:off x="428596" y="3571882"/>
            <a:ext cx="3000396" cy="428628"/>
          </a:xfrm>
          <a:prstGeom prst="rect">
            <a:avLst/>
          </a:prstGeom>
          <a:solidFill>
            <a:srgbClr val="FFF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2526957"/>
            <a:ext cx="2643206" cy="428628"/>
          </a:xfrm>
          <a:prstGeom prst="rect">
            <a:avLst/>
          </a:prstGeom>
          <a:solidFill>
            <a:srgbClr val="F3D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1571618"/>
            <a:ext cx="3000396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3571882"/>
            <a:ext cx="3000396" cy="428628"/>
          </a:xfrm>
          <a:prstGeom prst="rect">
            <a:avLst/>
          </a:prstGeom>
          <a:solidFill>
            <a:srgbClr val="FFF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2867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</a:rPr>
              <a:t>Источники поступления заявок </a:t>
            </a:r>
            <a:br>
              <a:rPr lang="ru-RU" sz="2400" b="1" dirty="0" smtClean="0">
                <a:solidFill>
                  <a:srgbClr val="009AB3"/>
                </a:solidFill>
                <a:latin typeface="Arial Narrow" pitchFamily="34" charset="0"/>
              </a:rPr>
            </a:b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</a:rPr>
              <a:t>на проведение восстановительных программ</a:t>
            </a:r>
          </a:p>
        </p:txBody>
      </p:sp>
      <p:sp>
        <p:nvSpPr>
          <p:cNvPr id="5" name="Овал 4"/>
          <p:cNvSpPr/>
          <p:nvPr/>
        </p:nvSpPr>
        <p:spPr>
          <a:xfrm>
            <a:off x="3786182" y="2000246"/>
            <a:ext cx="1571636" cy="15716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85395" y="2618864"/>
            <a:ext cx="814647" cy="3481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885</a:t>
            </a:r>
            <a:endParaRPr lang="ru-RU" sz="36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000364" y="1214428"/>
            <a:ext cx="3143272" cy="3143272"/>
          </a:xfrm>
          <a:prstGeom prst="donut">
            <a:avLst>
              <a:gd name="adj" fmla="val 501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1500180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47252" y="2452687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429256" y="3490919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48003" y="1500180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95575" y="2163760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795575" y="2827340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148003" y="3490919"/>
            <a:ext cx="571504" cy="571504"/>
          </a:xfrm>
          <a:prstGeom prst="ellipse">
            <a:avLst/>
          </a:prstGeom>
          <a:solidFill>
            <a:srgbClr val="009A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3286116" y="1674644"/>
            <a:ext cx="348172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43108" y="1643056"/>
            <a:ext cx="559769" cy="2975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Суды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7818" y="1674644"/>
            <a:ext cx="675186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563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3636" y="1643056"/>
            <a:ext cx="771365" cy="2975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400" dirty="0" err="1" smtClean="0">
                <a:latin typeface="Arial Narrow" pitchFamily="34" charset="0"/>
                <a:cs typeface="Times New Roman" pitchFamily="18" charset="0"/>
              </a:rPr>
              <a:t>КДНиЗП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86116" y="3643320"/>
            <a:ext cx="348172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43108" y="3643320"/>
            <a:ext cx="865943" cy="2975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ОДН/ПДН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28926" y="2317586"/>
            <a:ext cx="348172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48" y="2214560"/>
            <a:ext cx="2056973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Органы предварительного </a:t>
            </a:r>
          </a:p>
          <a:p>
            <a:pPr lvl="0" algn="just">
              <a:lnSpc>
                <a:spcPts val="14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расследования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29256" y="3674908"/>
            <a:ext cx="511679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8926" y="3000378"/>
            <a:ext cx="348172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4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97014" y="2643758"/>
            <a:ext cx="675186" cy="3256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268</a:t>
            </a:r>
            <a:endParaRPr lang="ru-RU" sz="28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72198" y="3571882"/>
            <a:ext cx="2675732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Образовательные организации </a:t>
            </a:r>
          </a:p>
          <a:p>
            <a:pPr lvl="0" algn="just">
              <a:lnSpc>
                <a:spcPts val="14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и органы управления образованием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85852" y="2928940"/>
            <a:ext cx="1404552" cy="45140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just">
              <a:lnSpc>
                <a:spcPts val="14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Органы опеки </a:t>
            </a:r>
          </a:p>
          <a:p>
            <a:pPr lvl="0" algn="just">
              <a:lnSpc>
                <a:spcPts val="1400"/>
              </a:lnSpc>
            </a:pPr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и попечительства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56676" y="2581375"/>
            <a:ext cx="160172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just"/>
            <a:r>
              <a:rPr lang="ru-RU" sz="1400" dirty="0" smtClean="0">
                <a:latin typeface="Arial Narrow" pitchFamily="34" charset="0"/>
                <a:cs typeface="Times New Roman" pitchFamily="18" charset="0"/>
              </a:rPr>
              <a:t>Обращения граждан</a:t>
            </a:r>
            <a:endParaRPr lang="ru-RU" sz="1400" dirty="0" smtClean="0">
              <a:latin typeface="Arial Narrow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81387" y="2922305"/>
            <a:ext cx="822661" cy="29751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заявок</a:t>
            </a:r>
          </a:p>
        </p:txBody>
      </p:sp>
    </p:spTree>
    <p:extLst>
      <p:ext uri="{BB962C8B-B14F-4D97-AF65-F5344CB8AC3E}">
        <p14:creationId xmlns:p14="http://schemas.microsoft.com/office/powerpoint/2010/main" val="15627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357158" y="4286262"/>
            <a:ext cx="8429684" cy="528641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57158" y="928676"/>
            <a:ext cx="2214546" cy="3786214"/>
          </a:xfrm>
          <a:prstGeom prst="rect">
            <a:avLst/>
          </a:prstGeom>
          <a:gradFill flip="none" rotWithShape="1">
            <a:gsLst>
              <a:gs pos="0">
                <a:srgbClr val="009AB3">
                  <a:tint val="66000"/>
                  <a:satMod val="160000"/>
                </a:srgbClr>
              </a:gs>
              <a:gs pos="50000">
                <a:srgbClr val="009AB3">
                  <a:tint val="44500"/>
                  <a:satMod val="160000"/>
                </a:srgbClr>
              </a:gs>
              <a:gs pos="100000">
                <a:srgbClr val="009AB3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90" y="928676"/>
            <a:ext cx="2214546" cy="642942"/>
          </a:xfrm>
          <a:prstGeom prst="rect">
            <a:avLst/>
          </a:prstGeom>
          <a:solidFill>
            <a:srgbClr val="009AB3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928676"/>
            <a:ext cx="2214546" cy="3786214"/>
          </a:xfrm>
          <a:prstGeom prst="rect">
            <a:avLst/>
          </a:prstGeom>
          <a:gradFill flip="none" rotWithShape="1">
            <a:gsLst>
              <a:gs pos="0">
                <a:srgbClr val="009AB3">
                  <a:tint val="66000"/>
                  <a:satMod val="160000"/>
                </a:srgbClr>
              </a:gs>
              <a:gs pos="50000">
                <a:srgbClr val="009AB3">
                  <a:tint val="44500"/>
                  <a:satMod val="160000"/>
                </a:srgbClr>
              </a:gs>
              <a:gs pos="100000">
                <a:srgbClr val="009AB3">
                  <a:tint val="23500"/>
                  <a:satMod val="160000"/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572264" y="928676"/>
            <a:ext cx="2214546" cy="642942"/>
          </a:xfrm>
          <a:prstGeom prst="rect">
            <a:avLst/>
          </a:prstGeom>
          <a:solidFill>
            <a:srgbClr val="009AB3"/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6916"/>
            <a:ext cx="9144000" cy="77032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9AB3"/>
                </a:solidFill>
                <a:latin typeface="Arial Narrow" pitchFamily="34" charset="0"/>
              </a:rPr>
              <a:t> </a:t>
            </a: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</a:rPr>
              <a:t>Проведение восстановительных программ по категориям случаев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90" y="987574"/>
            <a:ext cx="22145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Восстановительная медиация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982381"/>
            <a:ext cx="22145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Семейная конференция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071552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Arial Narrow" pitchFamily="34" charset="0"/>
                <a:cs typeface="Times New Roman" pitchFamily="18" charset="0"/>
              </a:rPr>
              <a:t>Категории случаев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4455" y="2150745"/>
            <a:ext cx="3915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общественно-опасные деяния несовершеннолетних, </a:t>
            </a:r>
            <a:b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13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не </a:t>
            </a:r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достигших возраста уголовной ответственности</a:t>
            </a:r>
            <a:endParaRPr lang="ru-RU" sz="13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0207" y="3350932"/>
            <a:ext cx="33435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преступления несовершеннолетних</a:t>
            </a:r>
            <a:endParaRPr lang="ru-RU" sz="13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0207" y="2689894"/>
            <a:ext cx="3343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иные деяния несовершеннолетних, </a:t>
            </a:r>
            <a:endParaRPr lang="ru-RU" sz="13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algn="ctr"/>
            <a:r>
              <a:rPr lang="ru-RU" sz="13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приведшие </a:t>
            </a:r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к причинению вреда</a:t>
            </a:r>
            <a:endParaRPr lang="ru-RU" sz="13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0207" y="1685425"/>
            <a:ext cx="33435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семейные конфликтные/проблемные </a:t>
            </a:r>
            <a:r>
              <a:rPr lang="ru-RU" sz="13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ситуации</a:t>
            </a:r>
            <a:endParaRPr lang="ru-RU" sz="13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0207" y="3784357"/>
            <a:ext cx="3343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конфликтные/проблемные ситуации </a:t>
            </a:r>
            <a:endParaRPr lang="ru-RU" sz="13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lvl="0" algn="ctr"/>
            <a:r>
              <a:rPr lang="ru-RU" sz="13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в </a:t>
            </a:r>
            <a:r>
              <a:rPr lang="ru-RU" sz="13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образовательных организациях</a:t>
            </a:r>
            <a:endParaRPr lang="ru-RU" sz="13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6411" y="328613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85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6411" y="218552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101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6411" y="272799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110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96411" y="16430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122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6411" y="38129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37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11485" y="328613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21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11485" y="2185525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11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1485" y="272799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4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1485" y="164305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202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11485" y="38129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Narrow" pitchFamily="34" charset="0"/>
              </a:rPr>
              <a:t>14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6411" y="43554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455</a:t>
            </a:r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25279" y="4355400"/>
            <a:ext cx="109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ИТОГО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11485" y="43554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 Narrow" pitchFamily="34" charset="0"/>
              </a:rPr>
              <a:t>252</a:t>
            </a:r>
            <a:endParaRPr lang="ru-RU" sz="2000" b="1" dirty="0">
              <a:latin typeface="Arial Narrow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714348" y="2113552"/>
            <a:ext cx="7715304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14348" y="2656021"/>
            <a:ext cx="7715304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14348" y="3198490"/>
            <a:ext cx="7715304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14348" y="3740959"/>
            <a:ext cx="7715304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14348" y="4283427"/>
            <a:ext cx="7715304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9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2700" y="119062"/>
            <a:ext cx="9144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009AB3"/>
                </a:solidFill>
                <a:latin typeface="Arial Narrow" pitchFamily="34" charset="0"/>
                <a:cs typeface="Arial"/>
              </a:rPr>
              <a:t>Основные результаты проведения </a:t>
            </a:r>
            <a:endParaRPr lang="ru-RU" sz="2400" b="1" kern="0" dirty="0" smtClean="0">
              <a:solidFill>
                <a:srgbClr val="009AB3"/>
              </a:solidFill>
              <a:latin typeface="Arial Narrow" pitchFamily="34" charset="0"/>
              <a:cs typeface="Arial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009AB3"/>
                </a:solidFill>
                <a:latin typeface="Arial Narrow" pitchFamily="34" charset="0"/>
                <a:cs typeface="Arial"/>
              </a:rPr>
              <a:t>восстановительных программ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2028448" y="3903418"/>
            <a:ext cx="1143802" cy="794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5576" y="3291830"/>
            <a:ext cx="1692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восстановились </a:t>
            </a:r>
            <a:endParaRPr lang="en-US" sz="1400" dirty="0" smtClean="0">
              <a:latin typeface="Arial Narrow" pitchFamily="34" charset="0"/>
            </a:endParaRPr>
          </a:p>
          <a:p>
            <a:r>
              <a:rPr lang="ru-RU" sz="1400" dirty="0" smtClean="0">
                <a:latin typeface="Arial Narrow" pitchFamily="34" charset="0"/>
              </a:rPr>
              <a:t>семейные отношения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576" y="3977634"/>
            <a:ext cx="1700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родители</a:t>
            </a:r>
            <a:r>
              <a:rPr lang="en-US" sz="1400" dirty="0" smtClean="0">
                <a:latin typeface="Arial Narrow" pitchFamily="34" charset="0"/>
              </a:rPr>
              <a:t> </a:t>
            </a:r>
            <a:r>
              <a:rPr lang="ru-RU" sz="1400" dirty="0" smtClean="0">
                <a:latin typeface="Arial Narrow" pitchFamily="34" charset="0"/>
              </a:rPr>
              <a:t>обратились </a:t>
            </a:r>
            <a:endParaRPr lang="en-US" sz="1400" dirty="0" smtClean="0">
              <a:latin typeface="Arial Narrow" pitchFamily="34" charset="0"/>
            </a:endParaRPr>
          </a:p>
          <a:p>
            <a:r>
              <a:rPr lang="ru-RU" sz="1400" dirty="0" smtClean="0">
                <a:latin typeface="Arial Narrow" pitchFamily="34" charset="0"/>
              </a:rPr>
              <a:t>к наркологу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7784" y="3291830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родители встали на учет </a:t>
            </a:r>
          </a:p>
          <a:p>
            <a:r>
              <a:rPr lang="ru-RU" sz="1400" dirty="0" smtClean="0">
                <a:latin typeface="Arial Narrow" pitchFamily="34" charset="0"/>
              </a:rPr>
              <a:t>в ЦЗН или трудоустроились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27784" y="3977634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улучшились условия </a:t>
            </a:r>
            <a:endParaRPr lang="en-US" sz="1400" dirty="0" smtClean="0">
              <a:latin typeface="Arial Narrow" pitchFamily="34" charset="0"/>
            </a:endParaRPr>
          </a:p>
          <a:p>
            <a:r>
              <a:rPr lang="ru-RU" sz="1400" dirty="0" smtClean="0">
                <a:latin typeface="Arial Narrow" pitchFamily="34" charset="0"/>
              </a:rPr>
              <a:t>проживания детей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6016" y="3291830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повысилась успеваемость </a:t>
            </a:r>
            <a:endParaRPr lang="en-US" sz="1400" dirty="0" smtClean="0">
              <a:latin typeface="Arial Narrow" pitchFamily="34" charset="0"/>
            </a:endParaRPr>
          </a:p>
          <a:p>
            <a:r>
              <a:rPr lang="ru-RU" sz="1400" dirty="0" smtClean="0">
                <a:latin typeface="Arial Narrow" pitchFamily="34" charset="0"/>
              </a:rPr>
              <a:t>в школе у детей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16016" y="3977634"/>
            <a:ext cx="214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несовершеннолетние стали </a:t>
            </a:r>
          </a:p>
          <a:p>
            <a:r>
              <a:rPr lang="ru-RU" sz="1400" dirty="0" smtClean="0">
                <a:latin typeface="Arial Narrow" pitchFamily="34" charset="0"/>
              </a:rPr>
              <a:t>посещать кружки и секции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2247" y="3291830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подростки вернулись </a:t>
            </a:r>
          </a:p>
          <a:p>
            <a:r>
              <a:rPr lang="ru-RU" sz="1400" dirty="0" smtClean="0">
                <a:latin typeface="Arial Narrow" pitchFamily="34" charset="0"/>
              </a:rPr>
              <a:t>к обучению в колледжах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6256" y="3977634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прошли лечение у детского </a:t>
            </a:r>
          </a:p>
          <a:p>
            <a:r>
              <a:rPr lang="ru-RU" sz="1400" dirty="0" smtClean="0">
                <a:latin typeface="Arial Narrow" pitchFamily="34" charset="0"/>
              </a:rPr>
              <a:t>психиатра, нарколога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675134" y="3291830"/>
            <a:ext cx="794" cy="1183886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255873" y="3863334"/>
            <a:ext cx="1143802" cy="794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827584" y="3862765"/>
            <a:ext cx="1572776" cy="286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2771800" y="3862765"/>
            <a:ext cx="1762176" cy="1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4803429" y="3862765"/>
            <a:ext cx="1811773" cy="1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6972392" y="3862766"/>
            <a:ext cx="1714511" cy="1362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одним вырезанным углом 26"/>
          <p:cNvSpPr/>
          <p:nvPr/>
        </p:nvSpPr>
        <p:spPr>
          <a:xfrm flipV="1">
            <a:off x="54908" y="1134058"/>
            <a:ext cx="2428860" cy="573595"/>
          </a:xfrm>
          <a:prstGeom prst="snip1Rect">
            <a:avLst>
              <a:gd name="adj" fmla="val 50000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54908" y="1131590"/>
            <a:ext cx="242886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Arial Narrow" pitchFamily="34" charset="0"/>
              </a:rPr>
              <a:t>Восстановительная медиация</a:t>
            </a:r>
          </a:p>
        </p:txBody>
      </p:sp>
      <p:sp>
        <p:nvSpPr>
          <p:cNvPr id="49" name="Прямоугольник с одним вырезанным углом 48"/>
          <p:cNvSpPr/>
          <p:nvPr/>
        </p:nvSpPr>
        <p:spPr>
          <a:xfrm flipV="1">
            <a:off x="54908" y="2502210"/>
            <a:ext cx="2428860" cy="573595"/>
          </a:xfrm>
          <a:prstGeom prst="snip1Rect">
            <a:avLst>
              <a:gd name="adj" fmla="val 50000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51000">
                <a:schemeClr val="accent6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8"/>
          <p:cNvSpPr txBox="1">
            <a:spLocks noChangeArrowheads="1"/>
          </p:cNvSpPr>
          <p:nvPr/>
        </p:nvSpPr>
        <p:spPr bwMode="auto">
          <a:xfrm>
            <a:off x="10011" y="2499742"/>
            <a:ext cx="242886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Arial Narrow" pitchFamily="34" charset="0"/>
              </a:rPr>
              <a:t>Семейная конференция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483768" y="1733271"/>
            <a:ext cx="203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заключен примирительный договор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03429" y="1733271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 Narrow" pitchFamily="34" charset="0"/>
              </a:rPr>
              <a:t>заглажен вред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4649311" y="1773355"/>
            <a:ext cx="794" cy="510363"/>
          </a:xfrm>
          <a:prstGeom prst="line">
            <a:avLst/>
          </a:prstGeom>
          <a:ln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858814" y="2753621"/>
            <a:ext cx="3589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Организация работы ресурсного центра (аналитическое, методическое сопровождение)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794" y="123478"/>
            <a:ext cx="91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Организационные условия проведения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восстановительных программ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850878" y="3689345"/>
            <a:ext cx="3589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Ежегодное проведение семинаров для руководителей с целью поддержки проведения восстановительных программ в организациях социального обслуживания </a:t>
            </a:r>
          </a:p>
        </p:txBody>
      </p:sp>
      <p:sp>
        <p:nvSpPr>
          <p:cNvPr id="20490" name="Прямоугольник 31"/>
          <p:cNvSpPr>
            <a:spLocks noChangeArrowheads="1"/>
          </p:cNvSpPr>
          <p:nvPr/>
        </p:nvSpPr>
        <p:spPr bwMode="auto">
          <a:xfrm>
            <a:off x="850878" y="1187885"/>
            <a:ext cx="35893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Закрепление в должностном регламенте специалиста </a:t>
            </a:r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</a:rPr>
              <a:t>Министерства </a:t>
            </a: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обязанностей, обеспечивающих консультативное сопровождение деятельности ведущих восстановительных программ</a:t>
            </a:r>
          </a:p>
        </p:txBody>
      </p:sp>
      <p:sp>
        <p:nvSpPr>
          <p:cNvPr id="20491" name="Прямоугольник 32"/>
          <p:cNvSpPr>
            <a:spLocks noChangeArrowheads="1"/>
          </p:cNvSpPr>
          <p:nvPr/>
        </p:nvSpPr>
        <p:spPr bwMode="auto">
          <a:xfrm>
            <a:off x="5338769" y="2762910"/>
            <a:ext cx="3589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Создание Ассоциации ведущих восстановительных программ Алтайского края</a:t>
            </a:r>
          </a:p>
        </p:txBody>
      </p:sp>
      <p:sp>
        <p:nvSpPr>
          <p:cNvPr id="20492" name="Прямоугольник 33"/>
          <p:cNvSpPr>
            <a:spLocks noChangeArrowheads="1"/>
          </p:cNvSpPr>
          <p:nvPr/>
        </p:nvSpPr>
        <p:spPr bwMode="auto">
          <a:xfrm>
            <a:off x="5321309" y="3690474"/>
            <a:ext cx="35893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Создание закрытой группы ведущих восстановительных программ в социальной сети «</a:t>
            </a:r>
            <a:r>
              <a:rPr lang="ru-RU" sz="1400" dirty="0" err="1" smtClean="0">
                <a:solidFill>
                  <a:srgbClr val="000000"/>
                </a:solidFill>
                <a:latin typeface="Arial Narrow" pitchFamily="34" charset="0"/>
              </a:rPr>
              <a:t>ВКонтакте</a:t>
            </a: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» </a:t>
            </a:r>
          </a:p>
        </p:txBody>
      </p:sp>
      <p:sp>
        <p:nvSpPr>
          <p:cNvPr id="20493" name="Прямоугольник 34"/>
          <p:cNvSpPr>
            <a:spLocks noChangeArrowheads="1"/>
          </p:cNvSpPr>
          <p:nvPr/>
        </p:nvSpPr>
        <p:spPr bwMode="auto">
          <a:xfrm>
            <a:off x="5340358" y="1189015"/>
            <a:ext cx="3589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 Narrow" pitchFamily="34" charset="0"/>
              </a:rPr>
              <a:t>Участие в работе Всероссийской ассоциации восстановительной медиации (ежегодные конференции, научно-практические семинары, школы профессионального мастерства)</a:t>
            </a:r>
          </a:p>
        </p:txBody>
      </p:sp>
      <p:sp>
        <p:nvSpPr>
          <p:cNvPr id="16" name="Половина рамки 15"/>
          <p:cNvSpPr/>
          <p:nvPr/>
        </p:nvSpPr>
        <p:spPr>
          <a:xfrm>
            <a:off x="571472" y="1071552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>
            <a:off x="5072066" y="2620034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>
            <a:off x="571472" y="2624138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>
            <a:off x="571472" y="3552832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>
            <a:off x="5072066" y="3563250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>
            <a:off x="5072066" y="1057264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2964645" y="2821783"/>
            <a:ext cx="3214710" cy="1588"/>
          </a:xfrm>
          <a:prstGeom prst="line">
            <a:avLst/>
          </a:prstGeom>
          <a:ln>
            <a:solidFill>
              <a:srgbClr val="009AB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/>
          <p:nvPr/>
        </p:nvGraphicFramePr>
        <p:xfrm>
          <a:off x="1000100" y="1224688"/>
          <a:ext cx="2643206" cy="2947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3" name="Rectangle 7"/>
          <p:cNvSpPr>
            <a:spLocks noChangeArrowheads="1"/>
          </p:cNvSpPr>
          <p:nvPr/>
        </p:nvSpPr>
        <p:spPr bwMode="auto">
          <a:xfrm>
            <a:off x="5331639" y="1554083"/>
            <a:ext cx="3203848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>
                <a:latin typeface="Arial Narrow" pitchFamily="34" charset="0"/>
              </a:rPr>
              <a:t>Ежегодное проведение курсов повышения квалификации для специалистов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3478"/>
            <a:ext cx="91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Сопровождение практики проведения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восстановительных </a:t>
            </a:r>
            <a:r>
              <a:rPr lang="ru-RU" sz="2400" b="1" dirty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программ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>
            <a:off x="3324339" y="2952152"/>
            <a:ext cx="2928958" cy="1588"/>
          </a:xfrm>
          <a:prstGeom prst="line">
            <a:avLst/>
          </a:prstGeom>
          <a:ln>
            <a:solidFill>
              <a:srgbClr val="009AB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3143240" y="2431219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714480" y="3439266"/>
            <a:ext cx="500066" cy="50006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14414" y="1867630"/>
            <a:ext cx="500066" cy="5000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44" y="1439002"/>
            <a:ext cx="1571604" cy="28575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+mn-cs"/>
              </a:rPr>
              <a:t>восстановительная медиация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491880" y="2681845"/>
            <a:ext cx="1208087" cy="42862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+mn-cs"/>
              </a:rPr>
              <a:t>семейная конференция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3131840" y="2550688"/>
            <a:ext cx="497451" cy="26789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56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1214414" y="1970383"/>
            <a:ext cx="500066" cy="267891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39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714510" y="2296258"/>
            <a:ext cx="1214416" cy="571504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j-ea"/>
                <a:cs typeface="+mj-cs"/>
              </a:rPr>
              <a:t>125</a:t>
            </a:r>
          </a:p>
        </p:txBody>
      </p:sp>
      <p:sp>
        <p:nvSpPr>
          <p:cNvPr id="18469" name="TextBox 7"/>
          <p:cNvSpPr txBox="1">
            <a:spLocks noChangeArrowheads="1"/>
          </p:cNvSpPr>
          <p:nvPr/>
        </p:nvSpPr>
        <p:spPr bwMode="auto">
          <a:xfrm>
            <a:off x="1643042" y="2786064"/>
            <a:ext cx="1428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специалистов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708217" y="3534829"/>
            <a:ext cx="500065" cy="26789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30</a:t>
            </a:r>
            <a:endParaRPr lang="ru-RU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5148064" y="2593443"/>
            <a:ext cx="1928826" cy="428628"/>
          </a:xfrm>
          <a:prstGeom prst="rect">
            <a:avLst/>
          </a:prstGeom>
        </p:spPr>
        <p:txBody>
          <a:bodyPr anchor="ctr"/>
          <a:lstStyle/>
          <a:p>
            <a:pPr marL="88900" fontAlgn="t">
              <a:spcBef>
                <a:spcPts val="0"/>
              </a:spcBef>
              <a:spcAft>
                <a:spcPts val="0"/>
              </a:spcAft>
              <a:tabLst>
                <a:tab pos="4486275" algn="l"/>
              </a:tabLst>
              <a:defRPr/>
            </a:pPr>
            <a:r>
              <a:rPr lang="ru-RU" altLang="ru-RU" sz="1400" dirty="0" smtClean="0">
                <a:latin typeface="Arial Narrow" pitchFamily="34" charset="0"/>
                <a:cs typeface="Times New Roman" pitchFamily="18" charset="0"/>
              </a:rPr>
              <a:t>Очные </a:t>
            </a:r>
            <a:r>
              <a:rPr lang="ru-RU" altLang="ru-RU" sz="1400" dirty="0" err="1" smtClean="0">
                <a:latin typeface="Arial Narrow" pitchFamily="34" charset="0"/>
                <a:cs typeface="Times New Roman" pitchFamily="18" charset="0"/>
              </a:rPr>
              <a:t>супервизии</a:t>
            </a:r>
            <a:r>
              <a:rPr lang="ru-RU" altLang="ru-RU" sz="1400" dirty="0" smtClean="0"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marL="88900" fontAlgn="t">
              <a:spcBef>
                <a:spcPts val="0"/>
              </a:spcBef>
              <a:spcAft>
                <a:spcPts val="0"/>
              </a:spcAft>
              <a:tabLst>
                <a:tab pos="4486275" algn="l"/>
              </a:tabLst>
              <a:defRPr/>
            </a:pPr>
            <a:r>
              <a:rPr lang="en-US" alt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5172616" y="3391530"/>
            <a:ext cx="3320634" cy="428409"/>
          </a:xfrm>
          <a:prstGeom prst="rect">
            <a:avLst/>
          </a:prstGeom>
        </p:spPr>
        <p:txBody>
          <a:bodyPr anchor="ctr"/>
          <a:lstStyle/>
          <a:p>
            <a:pPr marL="88900" indent="0" fontAlgn="t"/>
            <a:r>
              <a:rPr lang="ru-RU" sz="14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Разбор сложных случаев </a:t>
            </a:r>
            <a:r>
              <a:rPr lang="en-US" sz="14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on-line</a:t>
            </a:r>
            <a:endParaRPr lang="ru-RU" sz="1400" dirty="0" smtClean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14282" y="3796456"/>
            <a:ext cx="2428892" cy="70412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+mn-cs"/>
              </a:rPr>
              <a:t>семейная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+mn-cs"/>
              </a:rPr>
              <a:t>конференция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 восстановительная медиация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3" name="Половина рамки 72"/>
          <p:cNvSpPr/>
          <p:nvPr/>
        </p:nvSpPr>
        <p:spPr>
          <a:xfrm>
            <a:off x="5072066" y="1419622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Половина рамки 73"/>
          <p:cNvSpPr/>
          <p:nvPr/>
        </p:nvSpPr>
        <p:spPr>
          <a:xfrm>
            <a:off x="5072066" y="2393524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Половина рамки 74"/>
          <p:cNvSpPr/>
          <p:nvPr/>
        </p:nvSpPr>
        <p:spPr>
          <a:xfrm>
            <a:off x="5084459" y="3248435"/>
            <a:ext cx="857256" cy="571504"/>
          </a:xfrm>
          <a:prstGeom prst="halfFrame">
            <a:avLst>
              <a:gd name="adj1" fmla="val 13846"/>
              <a:gd name="adj2" fmla="val 14872"/>
            </a:avLst>
          </a:prstGeom>
          <a:gradFill>
            <a:gsLst>
              <a:gs pos="26000">
                <a:schemeClr val="bg1">
                  <a:lumMod val="95000"/>
                  <a:alpha val="0"/>
                </a:schemeClr>
              </a:gs>
              <a:gs pos="77000">
                <a:srgbClr val="009AB3">
                  <a:alpha val="57000"/>
                </a:srgbClr>
              </a:gs>
              <a:gs pos="96000">
                <a:srgbClr val="009AB3"/>
              </a:gs>
            </a:gsLst>
            <a:lin ang="13800000" scaled="0"/>
          </a:gradFill>
          <a:ln w="9525">
            <a:solidFill>
              <a:srgbClr val="009A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1000100" y="950420"/>
            <a:ext cx="7215238" cy="11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072066" y="3500444"/>
            <a:ext cx="3214710" cy="738664"/>
          </a:xfrm>
          <a:prstGeom prst="rect">
            <a:avLst/>
          </a:prstGeom>
          <a:gradFill>
            <a:gsLst>
              <a:gs pos="0">
                <a:srgbClr val="8AEAF4">
                  <a:alpha val="97000"/>
                </a:srgbClr>
              </a:gs>
              <a:gs pos="50000">
                <a:srgbClr val="009AB3">
                  <a:alpha val="42000"/>
                </a:srgbClr>
              </a:gs>
              <a:gs pos="100000">
                <a:srgbClr val="009AB3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 smtClean="0">
                <a:solidFill>
                  <a:prstClr val="black"/>
                </a:solidFill>
                <a:latin typeface="Monotype Corsiva" pitchFamily="66" charset="0"/>
              </a:rPr>
              <a:t>«специалистам </a:t>
            </a:r>
            <a:r>
              <a:rPr lang="ru-RU" sz="1400" b="1" dirty="0" smtClean="0">
                <a:solidFill>
                  <a:prstClr val="black"/>
                </a:solidFill>
                <a:latin typeface="Monotype Corsiva" pitchFamily="66" charset="0"/>
              </a:rPr>
              <a:t>понятным </a:t>
            </a:r>
            <a:r>
              <a:rPr lang="ru-RU" sz="1400" b="1" dirty="0">
                <a:solidFill>
                  <a:prstClr val="black"/>
                </a:solidFill>
                <a:latin typeface="Monotype Corsiva" pitchFamily="66" charset="0"/>
              </a:rPr>
              <a:t>стало документационное оформление проводимой работы</a:t>
            </a: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142990"/>
            <a:ext cx="3214710" cy="954107"/>
          </a:xfrm>
          <a:prstGeom prst="rect">
            <a:avLst/>
          </a:prstGeom>
          <a:gradFill>
            <a:gsLst>
              <a:gs pos="0">
                <a:srgbClr val="8AEAF4">
                  <a:alpha val="97000"/>
                </a:srgbClr>
              </a:gs>
              <a:gs pos="50000">
                <a:srgbClr val="009AB3">
                  <a:alpha val="42000"/>
                </a:srgbClr>
              </a:gs>
              <a:gs pos="100000">
                <a:srgbClr val="009AB3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«переход специалистов к осмысленной работе, в ходе которой </a:t>
            </a:r>
            <a:r>
              <a:rPr lang="ru-RU" sz="1400" b="1" dirty="0">
                <a:solidFill>
                  <a:prstClr val="black"/>
                </a:solidFill>
                <a:latin typeface="Monotype Corsiva" pitchFamily="66" charset="0"/>
              </a:rPr>
              <a:t>важной становится активизация собственных ресурсов семьи</a:t>
            </a: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, ближайшего социального окружения»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00444"/>
            <a:ext cx="3214710" cy="954107"/>
          </a:xfrm>
          <a:prstGeom prst="rect">
            <a:avLst/>
          </a:prstGeom>
          <a:gradFill>
            <a:gsLst>
              <a:gs pos="0">
                <a:srgbClr val="8AEAF4">
                  <a:alpha val="97000"/>
                </a:srgbClr>
              </a:gs>
              <a:gs pos="50000">
                <a:srgbClr val="009AB3">
                  <a:alpha val="42000"/>
                </a:srgbClr>
              </a:gs>
              <a:gs pos="100000">
                <a:srgbClr val="009AB3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«специалисты </a:t>
            </a:r>
            <a:r>
              <a:rPr lang="ru-RU" sz="1400" b="1" dirty="0">
                <a:solidFill>
                  <a:prstClr val="black"/>
                </a:solidFill>
                <a:latin typeface="Monotype Corsiva" pitchFamily="66" charset="0"/>
              </a:rPr>
              <a:t>уходят от прямого воздействия на семью</a:t>
            </a: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, создают условия для совместного решения проблем ребенка самими родственниками»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357436"/>
            <a:ext cx="3214710" cy="738664"/>
          </a:xfrm>
          <a:prstGeom prst="rect">
            <a:avLst/>
          </a:prstGeom>
          <a:gradFill>
            <a:gsLst>
              <a:gs pos="0">
                <a:srgbClr val="8AEAF4">
                  <a:alpha val="97000"/>
                </a:srgbClr>
              </a:gs>
              <a:gs pos="50000">
                <a:srgbClr val="009AB3">
                  <a:alpha val="42000"/>
                </a:srgbClr>
              </a:gs>
              <a:gs pos="100000">
                <a:srgbClr val="009AB3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Monotype Corsiva" pitchFamily="66" charset="0"/>
              </a:rPr>
              <a:t>уход от навязывания, от стремления «догнать и причинить добро»</a:t>
            </a: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, от стремления пристыдить и унизить»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357436"/>
            <a:ext cx="3214710" cy="738664"/>
          </a:xfrm>
          <a:prstGeom prst="rect">
            <a:avLst/>
          </a:prstGeom>
          <a:gradFill>
            <a:gsLst>
              <a:gs pos="0">
                <a:srgbClr val="8AEAF4">
                  <a:alpha val="97000"/>
                </a:srgbClr>
              </a:gs>
              <a:gs pos="50000">
                <a:srgbClr val="009AB3">
                  <a:alpha val="42000"/>
                </a:srgbClr>
              </a:gs>
              <a:gs pos="100000">
                <a:srgbClr val="009AB3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«специалист по социальной работе </a:t>
            </a:r>
            <a:r>
              <a:rPr lang="ru-RU" sz="1400" b="1" dirty="0">
                <a:solidFill>
                  <a:prstClr val="black"/>
                </a:solidFill>
                <a:latin typeface="Monotype Corsiva" pitchFamily="66" charset="0"/>
              </a:rPr>
              <a:t>делает свою работу на более качественном уровне </a:t>
            </a: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даже при отсутствии психолога»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1142990"/>
            <a:ext cx="3209911" cy="954107"/>
          </a:xfrm>
          <a:prstGeom prst="rect">
            <a:avLst/>
          </a:prstGeom>
          <a:gradFill>
            <a:gsLst>
              <a:gs pos="0">
                <a:srgbClr val="8AEAF4">
                  <a:alpha val="97000"/>
                </a:srgbClr>
              </a:gs>
              <a:gs pos="50000">
                <a:srgbClr val="009AB3">
                  <a:alpha val="42000"/>
                </a:srgbClr>
              </a:gs>
              <a:gs pos="100000">
                <a:srgbClr val="009AB3">
                  <a:alpha val="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Monotype Corsiva" pitchFamily="66" charset="0"/>
              </a:rPr>
              <a:t>стало возможным разговаривать «на одном языке» </a:t>
            </a:r>
            <a:r>
              <a:rPr lang="ru-RU" sz="1400" dirty="0">
                <a:solidFill>
                  <a:prstClr val="black"/>
                </a:solidFill>
                <a:latin typeface="Monotype Corsiva" pitchFamily="66" charset="0"/>
              </a:rPr>
              <a:t>управленцам, специалистам разных ведомств и получателям социальных услуг и социального сопровождения»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23478"/>
            <a:ext cx="9144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Какие изменения произошли в ходе реализации </a:t>
            </a:r>
            <a:b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9AB3"/>
                </a:solidFill>
                <a:latin typeface="Arial Narrow" pitchFamily="34" charset="0"/>
                <a:cs typeface="Times New Roman" pitchFamily="18" charset="0"/>
              </a:rPr>
              <a:t>восстановительного подхода в организации работы с семьями </a:t>
            </a:r>
            <a:endParaRPr lang="ru-RU" sz="2400" b="1" dirty="0">
              <a:solidFill>
                <a:srgbClr val="009AB3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67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624</Words>
  <Application>Microsoft Office PowerPoint</Application>
  <PresentationFormat>Экран (16:9)</PresentationFormat>
  <Paragraphs>152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Источники поступления заявок  на проведение восстановительных программ</vt:lpstr>
      <vt:lpstr> Проведение восстановительных программ по категориям случаев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smi_02</dc:creator>
  <cp:lastModifiedBy>кей</cp:lastModifiedBy>
  <cp:revision>331</cp:revision>
  <dcterms:created xsi:type="dcterms:W3CDTF">2019-02-23T02:13:40Z</dcterms:created>
  <dcterms:modified xsi:type="dcterms:W3CDTF">2020-10-08T06:15:26Z</dcterms:modified>
</cp:coreProperties>
</file>